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60" r:id="rId3"/>
    <p:sldId id="261" r:id="rId4"/>
    <p:sldId id="262" r:id="rId5"/>
    <p:sldId id="263" r:id="rId6"/>
    <p:sldId id="264" r:id="rId7"/>
    <p:sldId id="265" r:id="rId8"/>
    <p:sldId id="266" r:id="rId9"/>
    <p:sldId id="267" r:id="rId10"/>
    <p:sldId id="268" r:id="rId11"/>
    <p:sldId id="269" r:id="rId12"/>
    <p:sldId id="271" r:id="rId13"/>
    <p:sldId id="270"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58" autoAdjust="0"/>
  </p:normalViewPr>
  <p:slideViewPr>
    <p:cSldViewPr snapToGrid="0" snapToObjects="1">
      <p:cViewPr varScale="1">
        <p:scale>
          <a:sx n="95" d="100"/>
          <a:sy n="95" d="100"/>
        </p:scale>
        <p:origin x="206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DBF2C-15D9-40BF-97AA-469C259218CD}" type="datetimeFigureOut">
              <a:rPr lang="en-US" smtClean="0"/>
              <a:t>8/28/2019</a:t>
            </a:fld>
            <a:endParaRPr lang="en-US"/>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3792E-36E2-43C0-99E0-FECD26EBE86F}" type="slidenum">
              <a:rPr lang="en-US" smtClean="0"/>
              <a:t>‹nr.›</a:t>
            </a:fld>
            <a:endParaRPr lang="en-US"/>
          </a:p>
        </p:txBody>
      </p:sp>
    </p:spTree>
    <p:extLst>
      <p:ext uri="{BB962C8B-B14F-4D97-AF65-F5344CB8AC3E}">
        <p14:creationId xmlns:p14="http://schemas.microsoft.com/office/powerpoint/2010/main" val="249617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smtClean="0"/>
              <a:t>Credits</a:t>
            </a:r>
            <a:r>
              <a:rPr lang="nl-NL" baseline="0" dirty="0" smtClean="0"/>
              <a:t> afbeelding: Zelfportret met grijze vilthoed, Vincent van Gogh (1853 – 1890), 1887, Van Gogh Museum Amsterdam.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2</a:t>
            </a:fld>
            <a:endParaRPr lang="en-US"/>
          </a:p>
        </p:txBody>
      </p:sp>
    </p:spTree>
    <p:extLst>
      <p:ext uri="{BB962C8B-B14F-4D97-AF65-F5344CB8AC3E}">
        <p14:creationId xmlns:p14="http://schemas.microsoft.com/office/powerpoint/2010/main" val="2648344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Credits:</a:t>
            </a:r>
            <a:r>
              <a:rPr lang="nl-NL" baseline="0" dirty="0" smtClean="0"/>
              <a:t> </a:t>
            </a:r>
            <a:r>
              <a:rPr lang="nl-NL" dirty="0" smtClean="0"/>
              <a:t>Herinneringen aan de tuin in Etten. (Ladies</a:t>
            </a:r>
            <a:r>
              <a:rPr lang="nl-NL" baseline="0" dirty="0" smtClean="0"/>
              <a:t> of Arles), Vincent van Gogh (1853 – 1890), Arles, 1888, Hermitage, Sint Petersburg, Rusland.</a:t>
            </a:r>
            <a:endParaRPr lang="nl-NL" dirty="0" smtClean="0"/>
          </a:p>
          <a:p>
            <a:endParaRPr lang="nl-NL" dirty="0" smtClean="0"/>
          </a:p>
          <a:p>
            <a:r>
              <a:rPr lang="nl-NL" dirty="0" smtClean="0"/>
              <a:t>Dit schilderij maakte Vincent toen hij in</a:t>
            </a:r>
            <a:r>
              <a:rPr lang="nl-NL" baseline="0" dirty="0" smtClean="0"/>
              <a:t> Frankrijk woonde en aan thuis in Brabant dacht.</a:t>
            </a:r>
          </a:p>
          <a:p>
            <a:endParaRPr lang="nl-NL" baseline="0" dirty="0" smtClean="0"/>
          </a:p>
          <a:p>
            <a:r>
              <a:rPr lang="nl-NL" baseline="0" dirty="0" smtClean="0"/>
              <a:t>Wat mis jij als je niet in Brabant bent?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11</a:t>
            </a:fld>
            <a:endParaRPr lang="en-US"/>
          </a:p>
        </p:txBody>
      </p:sp>
    </p:spTree>
    <p:extLst>
      <p:ext uri="{BB962C8B-B14F-4D97-AF65-F5344CB8AC3E}">
        <p14:creationId xmlns:p14="http://schemas.microsoft.com/office/powerpoint/2010/main" val="24539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Leskaart</a:t>
            </a:r>
            <a:r>
              <a:rPr lang="nl-NL" sz="1200" b="1" kern="1200" baseline="0" dirty="0" smtClean="0">
                <a:solidFill>
                  <a:schemeClr val="tx1"/>
                </a:solidFill>
                <a:latin typeface="+mn-lt"/>
                <a:ea typeface="+mn-ea"/>
                <a:cs typeface="+mn-cs"/>
              </a:rPr>
              <a:t> introductie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a:t>
            </a:r>
            <a:r>
              <a:rPr lang="nl-NL" sz="1200" b="1" kern="1200" baseline="0" dirty="0" smtClean="0">
                <a:solidFill>
                  <a:schemeClr val="tx1"/>
                </a:solidFill>
                <a:latin typeface="+mn-lt"/>
                <a:ea typeface="+mn-ea"/>
                <a:cs typeface="+mn-cs"/>
              </a:rPr>
              <a:t> </a:t>
            </a:r>
            <a:r>
              <a:rPr kumimoji="0" lang="nl-NL" sz="1200" b="0" i="0" u="none" strike="noStrike" kern="1200" cap="none" spc="0" normalizeH="0" baseline="0" noProof="0" dirty="0" smtClean="0">
                <a:ln>
                  <a:noFill/>
                </a:ln>
                <a:solidFill>
                  <a:prstClr val="black"/>
                </a:solidFill>
                <a:effectLst/>
                <a:uLnTx/>
                <a:uFillTx/>
                <a:latin typeface="+mn-lt"/>
                <a:ea typeface="+mn-ea"/>
                <a:cs typeface="+mn-cs"/>
              </a:rPr>
              <a:t>Zonnebloemen, Vincent van Gogh (1853- 1890). Van Gogh Museum, Amsterdam (Vincent van Gogh Stichting).</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13</a:t>
            </a:fld>
            <a:endParaRPr lang="en-US"/>
          </a:p>
        </p:txBody>
      </p:sp>
    </p:spTree>
    <p:extLst>
      <p:ext uri="{BB962C8B-B14F-4D97-AF65-F5344CB8AC3E}">
        <p14:creationId xmlns:p14="http://schemas.microsoft.com/office/powerpoint/2010/main" val="4213916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latin typeface="+mn-lt"/>
                <a:ea typeface="+mn-ea"/>
                <a:cs typeface="+mn-cs"/>
              </a:rPr>
              <a:t>Opdrachtkaart Oefenen,</a:t>
            </a:r>
            <a:r>
              <a:rPr lang="nl-NL" sz="1200" b="1" kern="1200" baseline="0" dirty="0" smtClean="0">
                <a:solidFill>
                  <a:schemeClr val="tx1"/>
                </a:solidFill>
                <a:latin typeface="+mn-lt"/>
                <a:ea typeface="+mn-ea"/>
                <a:cs typeface="+mn-cs"/>
              </a:rPr>
              <a:t> oefenen</a:t>
            </a:r>
            <a:endParaRPr lang="nl-NL"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 </a:t>
            </a:r>
            <a:r>
              <a:rPr lang="nl-NL" sz="1200" kern="1200" dirty="0" err="1" smtClean="0">
                <a:solidFill>
                  <a:schemeClr val="tx1"/>
                </a:solidFill>
                <a:effectLst/>
                <a:latin typeface="+mn-lt"/>
                <a:ea typeface="+mn-ea"/>
                <a:cs typeface="+mn-cs"/>
              </a:rPr>
              <a:t>Worn</a:t>
            </a:r>
            <a:r>
              <a:rPr lang="nl-NL" sz="1200" kern="1200" dirty="0" smtClean="0">
                <a:solidFill>
                  <a:schemeClr val="tx1"/>
                </a:solidFill>
                <a:effectLst/>
                <a:latin typeface="+mn-lt"/>
                <a:ea typeface="+mn-ea"/>
                <a:cs typeface="+mn-cs"/>
              </a:rPr>
              <a:t> out, Vincent van Gogh (1853 – 1890), Etten, 1881. Amsterdam Stichting P. en N. de Boer, bruikleen aan Van Gogh Museum Amsterdam (Vincent van Gogh Stichting).</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14</a:t>
            </a:fld>
            <a:endParaRPr lang="en-US"/>
          </a:p>
        </p:txBody>
      </p:sp>
    </p:spTree>
    <p:extLst>
      <p:ext uri="{BB962C8B-B14F-4D97-AF65-F5344CB8AC3E}">
        <p14:creationId xmlns:p14="http://schemas.microsoft.com/office/powerpoint/2010/main" val="64926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Opdrachtkaart Vincent op</a:t>
            </a:r>
            <a:r>
              <a:rPr lang="nl-NL" sz="1200" b="1" kern="1200" baseline="0" dirty="0" smtClean="0">
                <a:solidFill>
                  <a:schemeClr val="tx1"/>
                </a:solidFill>
                <a:latin typeface="+mn-lt"/>
                <a:ea typeface="+mn-ea"/>
                <a:cs typeface="+mn-cs"/>
              </a:rPr>
              <a:t> school</a:t>
            </a:r>
            <a:endParaRPr lang="nl-NL"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a:t>
            </a:r>
            <a:r>
              <a:rPr lang="nl-NL" sz="1200" b="1" kern="1200" baseline="0" dirty="0" smtClean="0">
                <a:solidFill>
                  <a:schemeClr val="tx1"/>
                </a:solidFill>
                <a:latin typeface="+mn-lt"/>
                <a:ea typeface="+mn-ea"/>
                <a:cs typeface="+mn-cs"/>
              </a:rPr>
              <a:t> </a:t>
            </a:r>
            <a:r>
              <a:rPr lang="nl-NL" sz="1200" kern="1200" dirty="0" smtClean="0">
                <a:solidFill>
                  <a:schemeClr val="tx1"/>
                </a:solidFill>
                <a:effectLst/>
                <a:latin typeface="+mn-lt"/>
                <a:ea typeface="+mn-ea"/>
                <a:cs typeface="+mn-cs"/>
              </a:rPr>
              <a:t>Groepsfoto van HBS Willem II, docenten en leerlingen van de HBS Willem II, 1866 of 1867. Archief HBS Willem II Tilburg.</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15</a:t>
            </a:fld>
            <a:endParaRPr lang="en-US"/>
          </a:p>
        </p:txBody>
      </p:sp>
    </p:spTree>
    <p:extLst>
      <p:ext uri="{BB962C8B-B14F-4D97-AF65-F5344CB8AC3E}">
        <p14:creationId xmlns:p14="http://schemas.microsoft.com/office/powerpoint/2010/main" val="201373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latin typeface="+mn-lt"/>
                <a:ea typeface="+mn-ea"/>
                <a:cs typeface="+mn-cs"/>
              </a:rPr>
              <a:t>Opdrachtkaart</a:t>
            </a:r>
            <a:r>
              <a:rPr lang="nl-NL" sz="1200" b="1" kern="1200" baseline="0" dirty="0" smtClean="0">
                <a:solidFill>
                  <a:schemeClr val="tx1"/>
                </a:solidFill>
                <a:latin typeface="+mn-lt"/>
                <a:ea typeface="+mn-ea"/>
                <a:cs typeface="+mn-cs"/>
              </a:rPr>
              <a:t> </a:t>
            </a:r>
            <a:r>
              <a:rPr lang="nl-NL" sz="1200" b="1" kern="1200" dirty="0" smtClean="0">
                <a:solidFill>
                  <a:schemeClr val="tx1"/>
                </a:solidFill>
                <a:latin typeface="+mn-lt"/>
                <a:ea typeface="+mn-ea"/>
                <a:cs typeface="+mn-cs"/>
              </a:rPr>
              <a:t>Het </a:t>
            </a:r>
            <a:r>
              <a:rPr lang="nl-NL" sz="1200" b="1" kern="1200" dirty="0" err="1" smtClean="0">
                <a:solidFill>
                  <a:schemeClr val="tx1"/>
                </a:solidFill>
                <a:latin typeface="+mn-lt"/>
                <a:ea typeface="+mn-ea"/>
                <a:cs typeface="+mn-cs"/>
              </a:rPr>
              <a:t>schildermenneke</a:t>
            </a:r>
            <a:endParaRPr lang="nl-NL"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a:t>
            </a:r>
            <a:r>
              <a:rPr lang="nl-NL" sz="1200" b="1" kern="1200" baseline="0" dirty="0" smtClean="0">
                <a:solidFill>
                  <a:schemeClr val="tx1"/>
                </a:solidFill>
                <a:latin typeface="+mn-lt"/>
                <a:ea typeface="+mn-ea"/>
                <a:cs typeface="+mn-cs"/>
              </a:rPr>
              <a:t> </a:t>
            </a:r>
            <a:r>
              <a:rPr lang="nl-NL" sz="1200" kern="1200" dirty="0" smtClean="0">
                <a:solidFill>
                  <a:schemeClr val="tx1"/>
                </a:solidFill>
                <a:effectLst/>
                <a:latin typeface="+mn-lt"/>
                <a:ea typeface="+mn-ea"/>
                <a:cs typeface="+mn-cs"/>
              </a:rPr>
              <a:t>Zelfportret, Vincent van Gogh (1853 - 1890), Parijs, september-november 1886. Van Gogh Museum, Amsterdam (Vincent van Gogh Stichting).</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16</a:t>
            </a:fld>
            <a:endParaRPr lang="en-US"/>
          </a:p>
        </p:txBody>
      </p:sp>
    </p:spTree>
    <p:extLst>
      <p:ext uri="{BB962C8B-B14F-4D97-AF65-F5344CB8AC3E}">
        <p14:creationId xmlns:p14="http://schemas.microsoft.com/office/powerpoint/2010/main" val="2059866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latin typeface="+mn-lt"/>
                <a:ea typeface="+mn-ea"/>
                <a:cs typeface="+mn-cs"/>
              </a:rPr>
              <a:t>Opdrachtkaart Herfst,</a:t>
            </a:r>
            <a:r>
              <a:rPr lang="nl-NL" sz="1200" b="1" kern="1200" baseline="0" dirty="0" smtClean="0">
                <a:solidFill>
                  <a:schemeClr val="tx1"/>
                </a:solidFill>
                <a:latin typeface="+mn-lt"/>
                <a:ea typeface="+mn-ea"/>
                <a:cs typeface="+mn-cs"/>
              </a:rPr>
              <a:t> winter, lente, zomer</a:t>
            </a:r>
            <a:r>
              <a:rPr lang="nl-NL" sz="1200" b="1" kern="1200" dirty="0" smtClean="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a:t>
            </a:r>
            <a:r>
              <a:rPr lang="nl-NL" sz="1200" b="1" kern="1200" baseline="0" dirty="0" smtClean="0">
                <a:solidFill>
                  <a:schemeClr val="tx1"/>
                </a:solidFill>
                <a:latin typeface="+mn-lt"/>
                <a:ea typeface="+mn-ea"/>
                <a:cs typeface="+mn-cs"/>
              </a:rPr>
              <a:t> </a:t>
            </a:r>
            <a:r>
              <a:rPr lang="nl-NL" sz="1200" kern="1200" dirty="0" smtClean="0">
                <a:solidFill>
                  <a:schemeClr val="tx1"/>
                </a:solidFill>
                <a:effectLst/>
                <a:latin typeface="+mn-lt"/>
                <a:ea typeface="+mn-ea"/>
                <a:cs typeface="+mn-cs"/>
              </a:rPr>
              <a:t>Wintertuin, Vincent van Gogh (1853- 1890), Nuenen, 1884. Van Gogh Museum, Amsterdam.</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17</a:t>
            </a:fld>
            <a:endParaRPr lang="en-US"/>
          </a:p>
        </p:txBody>
      </p:sp>
    </p:spTree>
    <p:extLst>
      <p:ext uri="{BB962C8B-B14F-4D97-AF65-F5344CB8AC3E}">
        <p14:creationId xmlns:p14="http://schemas.microsoft.com/office/powerpoint/2010/main" val="2257493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Opdrachtkaart Familie</a:t>
            </a:r>
            <a:r>
              <a:rPr lang="nl-NL" b="1" baseline="0" dirty="0" smtClean="0"/>
              <a:t> van Gogh</a:t>
            </a:r>
            <a:endParaRPr lang="nl-NL"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smtClean="0"/>
              <a:t>Credits:</a:t>
            </a:r>
            <a:r>
              <a:rPr lang="nl-NL" b="1" baseline="0" dirty="0" smtClean="0"/>
              <a:t> </a:t>
            </a:r>
            <a:r>
              <a:rPr lang="nl-NL" sz="1200" kern="1200" dirty="0" smtClean="0">
                <a:solidFill>
                  <a:schemeClr val="tx1"/>
                </a:solidFill>
                <a:effectLst/>
                <a:latin typeface="+mn-lt"/>
                <a:ea typeface="+mn-ea"/>
                <a:cs typeface="+mn-cs"/>
              </a:rPr>
              <a:t>Samengesteld beeld van vader, moeder, Vincent, Anna, Theodorus, Elisabeth, Wilhelmina en Cornelius van Gogh. Van Gogh Museum, Amsterdam.</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18</a:t>
            </a:fld>
            <a:endParaRPr lang="en-US"/>
          </a:p>
        </p:txBody>
      </p:sp>
    </p:spTree>
    <p:extLst>
      <p:ext uri="{BB962C8B-B14F-4D97-AF65-F5344CB8AC3E}">
        <p14:creationId xmlns:p14="http://schemas.microsoft.com/office/powerpoint/2010/main" val="2793311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latin typeface="+mn-lt"/>
                <a:ea typeface="+mn-ea"/>
                <a:cs typeface="+mn-cs"/>
              </a:rPr>
              <a:t>Opdrachtkaart Aan</a:t>
            </a:r>
            <a:r>
              <a:rPr lang="nl-NL" sz="1200" b="1" kern="1200" baseline="0" dirty="0" smtClean="0">
                <a:solidFill>
                  <a:schemeClr val="tx1"/>
                </a:solidFill>
                <a:latin typeface="+mn-lt"/>
                <a:ea typeface="+mn-ea"/>
                <a:cs typeface="+mn-cs"/>
              </a:rPr>
              <a:t> tafel</a:t>
            </a:r>
            <a:endParaRPr lang="nl-NL"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a:t>
            </a:r>
            <a:r>
              <a:rPr lang="nl-NL" sz="1200" b="1" kern="1200" baseline="0" dirty="0" smtClean="0">
                <a:solidFill>
                  <a:schemeClr val="tx1"/>
                </a:solidFill>
                <a:latin typeface="+mn-lt"/>
                <a:ea typeface="+mn-ea"/>
                <a:cs typeface="+mn-cs"/>
              </a:rPr>
              <a:t> </a:t>
            </a:r>
            <a:r>
              <a:rPr lang="nl-NL" sz="1200" kern="1200" dirty="0" smtClean="0">
                <a:solidFill>
                  <a:schemeClr val="tx1"/>
                </a:solidFill>
                <a:effectLst/>
                <a:latin typeface="+mn-lt"/>
                <a:ea typeface="+mn-ea"/>
                <a:cs typeface="+mn-cs"/>
              </a:rPr>
              <a:t>De aardappeleters, Vincent van Gogh (1853 - 1890), Nuenen, april-mei 1885. Van Gogh Museum, Amsterdam (Vincent van Gogh Stichting).</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19</a:t>
            </a:fld>
            <a:endParaRPr lang="en-US"/>
          </a:p>
        </p:txBody>
      </p:sp>
    </p:spTree>
    <p:extLst>
      <p:ext uri="{BB962C8B-B14F-4D97-AF65-F5344CB8AC3E}">
        <p14:creationId xmlns:p14="http://schemas.microsoft.com/office/powerpoint/2010/main" val="1118080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latin typeface="+mn-lt"/>
                <a:ea typeface="+mn-ea"/>
                <a:cs typeface="+mn-cs"/>
              </a:rPr>
              <a:t>Opdrachtkaart</a:t>
            </a:r>
            <a:r>
              <a:rPr lang="nl-NL" sz="1200" b="1" kern="1200" baseline="0" dirty="0" smtClean="0">
                <a:solidFill>
                  <a:schemeClr val="tx1"/>
                </a:solidFill>
                <a:latin typeface="+mn-lt"/>
                <a:ea typeface="+mn-ea"/>
                <a:cs typeface="+mn-cs"/>
              </a:rPr>
              <a:t> </a:t>
            </a:r>
            <a:r>
              <a:rPr lang="nl-NL" sz="1200" b="1" kern="1200" baseline="0" dirty="0" err="1" smtClean="0">
                <a:solidFill>
                  <a:schemeClr val="tx1"/>
                </a:solidFill>
                <a:latin typeface="+mn-lt"/>
                <a:ea typeface="+mn-ea"/>
                <a:cs typeface="+mn-cs"/>
              </a:rPr>
              <a:t>Menschennestje</a:t>
            </a:r>
            <a:endParaRPr lang="nl-NL"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 </a:t>
            </a:r>
            <a:r>
              <a:rPr lang="nl-NL" sz="1200" kern="1200" dirty="0" smtClean="0">
                <a:solidFill>
                  <a:schemeClr val="tx1"/>
                </a:solidFill>
                <a:effectLst/>
                <a:latin typeface="+mn-lt"/>
                <a:ea typeface="+mn-ea"/>
                <a:cs typeface="+mn-cs"/>
              </a:rPr>
              <a:t>Verblijf en vrouw met geit, Vincent  van Gogh (1853 – 1890), 1885 </a:t>
            </a:r>
            <a:r>
              <a:rPr lang="nl-NL" sz="1200" kern="1200" dirty="0" err="1" smtClean="0">
                <a:solidFill>
                  <a:schemeClr val="tx1"/>
                </a:solidFill>
                <a:effectLst/>
                <a:latin typeface="+mn-lt"/>
                <a:ea typeface="+mn-ea"/>
                <a:cs typeface="+mn-cs"/>
              </a:rPr>
              <a:t>Stӓdelsches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Kunstinstitut</a:t>
            </a:r>
            <a:r>
              <a:rPr lang="nl-NL" sz="1200" kern="1200" dirty="0" smtClean="0">
                <a:solidFill>
                  <a:schemeClr val="tx1"/>
                </a:solidFill>
                <a:effectLst/>
                <a:latin typeface="+mn-lt"/>
                <a:ea typeface="+mn-ea"/>
                <a:cs typeface="+mn-cs"/>
              </a:rPr>
              <a:t> Frankfurt </a:t>
            </a:r>
            <a:r>
              <a:rPr lang="nl-NL" sz="1200" kern="1200" dirty="0" err="1" smtClean="0">
                <a:solidFill>
                  <a:schemeClr val="tx1"/>
                </a:solidFill>
                <a:effectLst/>
                <a:latin typeface="+mn-lt"/>
                <a:ea typeface="+mn-ea"/>
                <a:cs typeface="+mn-cs"/>
              </a:rPr>
              <a:t>am</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Main</a:t>
            </a:r>
            <a:r>
              <a:rPr lang="nl-NL" sz="1200" kern="1200" dirty="0" smtClean="0">
                <a:solidFill>
                  <a:schemeClr val="tx1"/>
                </a:solidFill>
                <a:effectLst/>
                <a:latin typeface="+mn-lt"/>
                <a:ea typeface="+mn-ea"/>
                <a:cs typeface="+mn-cs"/>
              </a:rPr>
              <a:t>. Eigendom van </a:t>
            </a:r>
            <a:r>
              <a:rPr lang="nl-NL" sz="1200" kern="1200" dirty="0" err="1" smtClean="0">
                <a:solidFill>
                  <a:schemeClr val="tx1"/>
                </a:solidFill>
                <a:effectLst/>
                <a:latin typeface="+mn-lt"/>
                <a:ea typeface="+mn-ea"/>
                <a:cs typeface="+mn-cs"/>
              </a:rPr>
              <a:t>Stӓdelscher</a:t>
            </a:r>
            <a:r>
              <a:rPr lang="nl-NL" sz="1200" kern="1200" dirty="0" smtClean="0">
                <a:solidFill>
                  <a:schemeClr val="tx1"/>
                </a:solidFill>
                <a:effectLst/>
                <a:latin typeface="+mn-lt"/>
                <a:ea typeface="+mn-ea"/>
                <a:cs typeface="+mn-cs"/>
              </a:rPr>
              <a:t> Museums-</a:t>
            </a:r>
            <a:r>
              <a:rPr lang="nl-NL" sz="1200" kern="1200" dirty="0" err="1" smtClean="0">
                <a:solidFill>
                  <a:schemeClr val="tx1"/>
                </a:solidFill>
                <a:effectLst/>
                <a:latin typeface="+mn-lt"/>
                <a:ea typeface="+mn-ea"/>
                <a:cs typeface="+mn-cs"/>
              </a:rPr>
              <a:t>Verein</a:t>
            </a:r>
            <a:r>
              <a:rPr lang="nl-N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20</a:t>
            </a:fld>
            <a:endParaRPr lang="en-US"/>
          </a:p>
        </p:txBody>
      </p:sp>
    </p:spTree>
    <p:extLst>
      <p:ext uri="{BB962C8B-B14F-4D97-AF65-F5344CB8AC3E}">
        <p14:creationId xmlns:p14="http://schemas.microsoft.com/office/powerpoint/2010/main" val="4179086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Opdrachtkaart Waarde Theo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 </a:t>
            </a:r>
            <a:r>
              <a:rPr lang="nl-NL" sz="1200" kern="1200" dirty="0" smtClean="0">
                <a:solidFill>
                  <a:schemeClr val="tx1"/>
                </a:solidFill>
                <a:effectLst/>
                <a:latin typeface="+mn-lt"/>
                <a:ea typeface="+mn-ea"/>
                <a:cs typeface="+mn-cs"/>
              </a:rPr>
              <a:t>Vincent Van Gogh (1853 – 1890), briefschets 173 – Weg met knotwilgen en boerderijen aan weg met bomen, 1881. Van Gogh Museum, Amsterdam.</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21</a:t>
            </a:fld>
            <a:endParaRPr lang="en-US"/>
          </a:p>
        </p:txBody>
      </p:sp>
    </p:spTree>
    <p:extLst>
      <p:ext uri="{BB962C8B-B14F-4D97-AF65-F5344CB8AC3E}">
        <p14:creationId xmlns:p14="http://schemas.microsoft.com/office/powerpoint/2010/main" val="27183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smtClean="0"/>
              <a:t>Credits</a:t>
            </a:r>
            <a:r>
              <a:rPr lang="nl-NL" dirty="0" smtClean="0"/>
              <a:t> afbeelding:</a:t>
            </a:r>
            <a:r>
              <a:rPr lang="nl-NL" baseline="0" dirty="0" smtClean="0"/>
              <a:t> </a:t>
            </a:r>
            <a:r>
              <a:rPr lang="nl-NL" dirty="0" smtClean="0"/>
              <a:t>Zonnebloemen,</a:t>
            </a:r>
            <a:r>
              <a:rPr lang="nl-NL" baseline="0" dirty="0" smtClean="0"/>
              <a:t> (Vincent van Gogh (1853 – 1890), 1889, </a:t>
            </a:r>
            <a:r>
              <a:rPr lang="nl-NL" dirty="0" smtClean="0"/>
              <a:t>Van Gogh Museum </a:t>
            </a:r>
            <a:r>
              <a:rPr lang="nl-NL" baseline="0" dirty="0" smtClean="0"/>
              <a:t>A</a:t>
            </a:r>
            <a:r>
              <a:rPr lang="nl-NL" dirty="0" smtClean="0"/>
              <a:t>msterdam.</a:t>
            </a:r>
          </a:p>
          <a:p>
            <a:endParaRPr lang="nl-NL" baseline="0" dirty="0" smtClean="0"/>
          </a:p>
          <a:p>
            <a:r>
              <a:rPr lang="nl-NL" i="0" baseline="0" dirty="0" smtClean="0"/>
              <a:t>Ken je Vincent van Gogh van zijn zonnebloemen? </a:t>
            </a:r>
            <a:endParaRPr lang="nl-NL" i="0" dirty="0" smtClean="0"/>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3</a:t>
            </a:fld>
            <a:endParaRPr lang="en-US"/>
          </a:p>
        </p:txBody>
      </p:sp>
    </p:spTree>
    <p:extLst>
      <p:ext uri="{BB962C8B-B14F-4D97-AF65-F5344CB8AC3E}">
        <p14:creationId xmlns:p14="http://schemas.microsoft.com/office/powerpoint/2010/main" val="1115548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latin typeface="+mn-lt"/>
                <a:ea typeface="+mn-ea"/>
                <a:cs typeface="+mn-cs"/>
              </a:rPr>
              <a:t>Opdrachtkaart Allemaal</a:t>
            </a:r>
            <a:r>
              <a:rPr lang="nl-NL" sz="1200" b="1" kern="1200" baseline="0" dirty="0" smtClean="0">
                <a:solidFill>
                  <a:schemeClr val="tx1"/>
                </a:solidFill>
                <a:latin typeface="+mn-lt"/>
                <a:ea typeface="+mn-ea"/>
                <a:cs typeface="+mn-cs"/>
              </a:rPr>
              <a:t> instappen</a:t>
            </a:r>
            <a:endParaRPr lang="nl-NL"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 </a:t>
            </a:r>
            <a:r>
              <a:rPr lang="nl-NL" sz="1200" kern="1200" dirty="0" smtClean="0">
                <a:solidFill>
                  <a:schemeClr val="tx1"/>
                </a:solidFill>
                <a:effectLst/>
                <a:latin typeface="+mn-lt"/>
                <a:ea typeface="+mn-ea"/>
                <a:cs typeface="+mn-cs"/>
              </a:rPr>
              <a:t>Festiviteiten rondom de 100ste verjaardag van Jan van </a:t>
            </a:r>
            <a:r>
              <a:rPr lang="nl-NL" sz="1200" kern="1200" dirty="0" err="1" smtClean="0">
                <a:solidFill>
                  <a:schemeClr val="tx1"/>
                </a:solidFill>
                <a:effectLst/>
                <a:latin typeface="+mn-lt"/>
                <a:ea typeface="+mn-ea"/>
                <a:cs typeface="+mn-cs"/>
              </a:rPr>
              <a:t>Lishout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Stuivezand</a:t>
            </a:r>
            <a:r>
              <a:rPr lang="nl-NL" sz="1200" kern="1200" dirty="0" smtClean="0">
                <a:solidFill>
                  <a:schemeClr val="tx1"/>
                </a:solidFill>
                <a:effectLst/>
                <a:latin typeface="+mn-lt"/>
                <a:ea typeface="+mn-ea"/>
                <a:cs typeface="+mn-cs"/>
              </a:rPr>
              <a:t>), op de Markt op de achtergrond de Nederlands Hervormde pastorie, tevens geboortehuis van Vincent van Gogh. Foto gemaakt door F. </a:t>
            </a:r>
            <a:r>
              <a:rPr lang="nl-NL" sz="1200" kern="1200" dirty="0" err="1" smtClean="0">
                <a:solidFill>
                  <a:schemeClr val="tx1"/>
                </a:solidFill>
                <a:effectLst/>
                <a:latin typeface="+mn-lt"/>
                <a:ea typeface="+mn-ea"/>
                <a:cs typeface="+mn-cs"/>
              </a:rPr>
              <a:t>Reissig</a:t>
            </a:r>
            <a:r>
              <a:rPr lang="nl-NL" sz="1200" kern="1200" dirty="0" smtClean="0">
                <a:solidFill>
                  <a:schemeClr val="tx1"/>
                </a:solidFill>
                <a:effectLst/>
                <a:latin typeface="+mn-lt"/>
                <a:ea typeface="+mn-ea"/>
                <a:cs typeface="+mn-cs"/>
              </a:rPr>
              <a:t>, 1900, Breda.</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22</a:t>
            </a:fld>
            <a:endParaRPr lang="en-US"/>
          </a:p>
        </p:txBody>
      </p:sp>
    </p:spTree>
    <p:extLst>
      <p:ext uri="{BB962C8B-B14F-4D97-AF65-F5344CB8AC3E}">
        <p14:creationId xmlns:p14="http://schemas.microsoft.com/office/powerpoint/2010/main" val="3524163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latin typeface="+mn-lt"/>
                <a:ea typeface="+mn-ea"/>
                <a:cs typeface="+mn-cs"/>
              </a:rPr>
              <a:t>Opdrachtkaart Weven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 </a:t>
            </a:r>
            <a:r>
              <a:rPr lang="nl-NL" sz="1200" kern="1200" dirty="0" smtClean="0">
                <a:solidFill>
                  <a:schemeClr val="tx1"/>
                </a:solidFill>
                <a:effectLst/>
                <a:latin typeface="+mn-lt"/>
                <a:ea typeface="+mn-ea"/>
                <a:cs typeface="+mn-cs"/>
              </a:rPr>
              <a:t>Interieur Wever en baby in een kinderstoel, Vincent van Gogh (1853 – 1890), Nuenen, 1884. Van Gogh Museum Amsterdam.</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23</a:t>
            </a:fld>
            <a:endParaRPr lang="en-US"/>
          </a:p>
        </p:txBody>
      </p:sp>
    </p:spTree>
    <p:extLst>
      <p:ext uri="{BB962C8B-B14F-4D97-AF65-F5344CB8AC3E}">
        <p14:creationId xmlns:p14="http://schemas.microsoft.com/office/powerpoint/2010/main" val="320228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smtClean="0">
                <a:solidFill>
                  <a:schemeClr val="tx1"/>
                </a:solidFill>
                <a:latin typeface="+mn-lt"/>
                <a:ea typeface="+mn-ea"/>
                <a:cs typeface="+mn-cs"/>
              </a:rPr>
              <a:t>Opdrachtkaart Naar</a:t>
            </a:r>
            <a:r>
              <a:rPr lang="nl-NL" sz="1200" b="1" i="0" kern="1200" baseline="0" dirty="0" smtClean="0">
                <a:solidFill>
                  <a:schemeClr val="tx1"/>
                </a:solidFill>
                <a:latin typeface="+mn-lt"/>
                <a:ea typeface="+mn-ea"/>
                <a:cs typeface="+mn-cs"/>
              </a:rPr>
              <a:t> buiten </a:t>
            </a:r>
            <a:endParaRPr lang="nl-NL" sz="1200" b="1" kern="1200" dirty="0" smtClean="0">
              <a:solidFill>
                <a:schemeClr val="tx1"/>
              </a:solidFill>
              <a:latin typeface="+mn-lt"/>
              <a:ea typeface="+mn-ea"/>
              <a:cs typeface="+mn-cs"/>
            </a:endParaRPr>
          </a:p>
          <a:p>
            <a:r>
              <a:rPr lang="nl-NL" sz="1200" b="1" kern="1200" dirty="0" smtClean="0">
                <a:solidFill>
                  <a:schemeClr val="tx1"/>
                </a:solidFill>
                <a:latin typeface="+mn-lt"/>
                <a:ea typeface="+mn-ea"/>
                <a:cs typeface="+mn-cs"/>
              </a:rPr>
              <a:t>Credits</a:t>
            </a:r>
            <a:r>
              <a:rPr lang="nl-NL" sz="1200" kern="1200" dirty="0" smtClean="0">
                <a:solidFill>
                  <a:schemeClr val="tx1"/>
                </a:solidFill>
                <a:latin typeface="+mn-lt"/>
                <a:ea typeface="+mn-ea"/>
                <a:cs typeface="+mn-cs"/>
              </a:rPr>
              <a:t>:</a:t>
            </a:r>
            <a:r>
              <a:rPr lang="nl-NL" sz="1200" kern="1200" baseline="0" dirty="0" smtClean="0">
                <a:solidFill>
                  <a:schemeClr val="tx1"/>
                </a:solidFill>
                <a:latin typeface="+mn-lt"/>
                <a:ea typeface="+mn-ea"/>
                <a:cs typeface="+mn-cs"/>
              </a:rPr>
              <a:t> </a:t>
            </a:r>
            <a:r>
              <a:rPr lang="nl-NL" sz="1200" kern="1200" dirty="0" smtClean="0">
                <a:solidFill>
                  <a:schemeClr val="tx1"/>
                </a:solidFill>
                <a:effectLst/>
                <a:latin typeface="+mn-lt"/>
                <a:ea typeface="+mn-ea"/>
                <a:cs typeface="+mn-cs"/>
              </a:rPr>
              <a:t>Cor en Vincent van Gogh (1853 – 1890), briefschets - Kaartje van Etten, 1878. Van Gogh Museum, Amsterdam (Vincent van Gogh Stichting).</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24</a:t>
            </a:fld>
            <a:endParaRPr lang="en-US"/>
          </a:p>
        </p:txBody>
      </p:sp>
    </p:spTree>
    <p:extLst>
      <p:ext uri="{BB962C8B-B14F-4D97-AF65-F5344CB8AC3E}">
        <p14:creationId xmlns:p14="http://schemas.microsoft.com/office/powerpoint/2010/main" val="1745461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Opdrachtkaart Naar buiten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 </a:t>
            </a:r>
            <a:r>
              <a:rPr lang="nl-NL" sz="1200" kern="1200" dirty="0" smtClean="0">
                <a:solidFill>
                  <a:schemeClr val="tx1"/>
                </a:solidFill>
                <a:effectLst/>
                <a:latin typeface="+mn-lt"/>
                <a:ea typeface="+mn-ea"/>
                <a:cs typeface="+mn-cs"/>
              </a:rPr>
              <a:t>Het uitgaan van de Hervormde Kerk te Nuenen, Vincent van Gogh (1853 - 1890), Nuenen, januari-februari 1884 en herfst 1885. Van Gogh Museum, Amsterdam (Vincent van Gogh Stichting).</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25</a:t>
            </a:fld>
            <a:endParaRPr lang="en-US"/>
          </a:p>
        </p:txBody>
      </p:sp>
    </p:spTree>
    <p:extLst>
      <p:ext uri="{BB962C8B-B14F-4D97-AF65-F5344CB8AC3E}">
        <p14:creationId xmlns:p14="http://schemas.microsoft.com/office/powerpoint/2010/main" val="3193342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Opdrachtkaart naar buiten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 </a:t>
            </a:r>
            <a:r>
              <a:rPr lang="nl-NL" sz="1200" kern="1200" dirty="0" err="1" smtClean="0">
                <a:solidFill>
                  <a:schemeClr val="tx1"/>
                </a:solidFill>
                <a:effectLst/>
                <a:latin typeface="+mn-lt"/>
                <a:ea typeface="+mn-ea"/>
                <a:cs typeface="+mn-cs"/>
              </a:rPr>
              <a:t>Collse</a:t>
            </a:r>
            <a:r>
              <a:rPr lang="nl-NL" sz="1200" kern="1200" dirty="0" smtClean="0">
                <a:solidFill>
                  <a:schemeClr val="tx1"/>
                </a:solidFill>
                <a:effectLst/>
                <a:latin typeface="+mn-lt"/>
                <a:ea typeface="+mn-ea"/>
                <a:cs typeface="+mn-cs"/>
              </a:rPr>
              <a:t> watermolen, Vincent van Gogh (1853 – 1890), 1884. Verworven dankzij de financiële steun van de provincie Noord-Brabant, het Mondriaan Fonds, de Vereniging Rembrandt. Collectie het </a:t>
            </a:r>
            <a:r>
              <a:rPr lang="nl-NL" sz="1200" kern="1200" dirty="0" err="1" smtClean="0">
                <a:solidFill>
                  <a:schemeClr val="tx1"/>
                </a:solidFill>
                <a:effectLst/>
                <a:latin typeface="+mn-lt"/>
                <a:ea typeface="+mn-ea"/>
                <a:cs typeface="+mn-cs"/>
              </a:rPr>
              <a:t>Noordbrabants</a:t>
            </a:r>
            <a:r>
              <a:rPr lang="nl-NL" sz="1200" kern="1200" dirty="0" smtClean="0">
                <a:solidFill>
                  <a:schemeClr val="tx1"/>
                </a:solidFill>
                <a:effectLst/>
                <a:latin typeface="+mn-lt"/>
                <a:ea typeface="+mn-ea"/>
                <a:cs typeface="+mn-cs"/>
              </a:rPr>
              <a:t> Museum.</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26</a:t>
            </a:fld>
            <a:endParaRPr lang="en-US"/>
          </a:p>
        </p:txBody>
      </p:sp>
    </p:spTree>
    <p:extLst>
      <p:ext uri="{BB962C8B-B14F-4D97-AF65-F5344CB8AC3E}">
        <p14:creationId xmlns:p14="http://schemas.microsoft.com/office/powerpoint/2010/main" val="1861150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Leskaart reflectie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 </a:t>
            </a:r>
            <a:r>
              <a:rPr lang="nl-NL" sz="1200" kern="1200" dirty="0" smtClean="0">
                <a:solidFill>
                  <a:schemeClr val="tx1"/>
                </a:solidFill>
                <a:effectLst/>
                <a:latin typeface="+mn-lt"/>
                <a:ea typeface="+mn-ea"/>
                <a:cs typeface="+mn-cs"/>
              </a:rPr>
              <a:t>Zonnebloemen, Vincent van Gogh (1853- 1890). Van Gogh Museum, Amsterdam (Vincent van Gogh Stichting).</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27</a:t>
            </a:fld>
            <a:endParaRPr lang="en-US"/>
          </a:p>
        </p:txBody>
      </p:sp>
    </p:spTree>
    <p:extLst>
      <p:ext uri="{BB962C8B-B14F-4D97-AF65-F5344CB8AC3E}">
        <p14:creationId xmlns:p14="http://schemas.microsoft.com/office/powerpoint/2010/main" val="284336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Credit:</a:t>
            </a:r>
            <a:r>
              <a:rPr lang="nl-NL" baseline="0" dirty="0" smtClean="0"/>
              <a:t> </a:t>
            </a:r>
            <a:r>
              <a:rPr lang="nl-NL" dirty="0" smtClean="0"/>
              <a:t>De aardappeleters, (Vincent van Gogh, 1853 – 1890), Nuenen,</a:t>
            </a:r>
            <a:r>
              <a:rPr lang="nl-NL" baseline="0" dirty="0" smtClean="0"/>
              <a:t> 1885, Van Gogh Museum A</a:t>
            </a:r>
            <a:r>
              <a:rPr lang="nl-NL" dirty="0" smtClean="0"/>
              <a:t>msterdam</a:t>
            </a:r>
          </a:p>
          <a:p>
            <a:endParaRPr lang="nl-NL" dirty="0" smtClean="0"/>
          </a:p>
          <a:p>
            <a:r>
              <a:rPr lang="nl-NL" dirty="0" smtClean="0"/>
              <a:t>Ken</a:t>
            </a:r>
            <a:r>
              <a:rPr lang="nl-NL" baseline="0" dirty="0" smtClean="0"/>
              <a:t> je hem van de aardappeleters uit Brabant? </a:t>
            </a:r>
          </a:p>
          <a:p>
            <a:r>
              <a:rPr lang="nl-NL" baseline="0" dirty="0" smtClean="0"/>
              <a:t>Een wereldberoemd schilderij dat hij maakte van een boerenfamilie in Nuenen in 1885.</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4</a:t>
            </a:fld>
            <a:endParaRPr lang="en-US"/>
          </a:p>
        </p:txBody>
      </p:sp>
    </p:spTree>
    <p:extLst>
      <p:ext uri="{BB962C8B-B14F-4D97-AF65-F5344CB8AC3E}">
        <p14:creationId xmlns:p14="http://schemas.microsoft.com/office/powerpoint/2010/main" val="419942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a:t>
            </a:r>
            <a:r>
              <a:rPr lang="nl-NL" baseline="0" dirty="0" smtClean="0"/>
              <a:t> </a:t>
            </a:r>
            <a:r>
              <a:rPr lang="nl-NL" dirty="0" smtClean="0"/>
              <a:t>Amandelbloesem, Vincent van Gogh (1853 – 1890), Saint-Rémy-de-Provence,1890,  Van Gogh Museum, </a:t>
            </a:r>
            <a:r>
              <a:rPr lang="nl-NL" baseline="0" dirty="0" smtClean="0"/>
              <a:t>Amsterdam.</a:t>
            </a:r>
            <a:endParaRPr lang="nl-NL" dirty="0" smtClean="0"/>
          </a:p>
          <a:p>
            <a:endParaRPr lang="nl-NL" dirty="0" smtClean="0"/>
          </a:p>
          <a:p>
            <a:r>
              <a:rPr lang="nl-NL" dirty="0" smtClean="0"/>
              <a:t>Ken je hem van deze tak amandelbloesem</a:t>
            </a:r>
            <a:r>
              <a:rPr lang="nl-NL" baseline="0" dirty="0" smtClean="0"/>
              <a:t> met de lenteblauwe lucht? </a:t>
            </a:r>
          </a:p>
          <a:p>
            <a:r>
              <a:rPr lang="nl-NL" baseline="0" dirty="0" smtClean="0"/>
              <a:t>Hij schilderde het in 1890 als cadeau voor zijn kleine neefje, het zoontje van zijn geliefde broer Theo.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5</a:t>
            </a:fld>
            <a:endParaRPr lang="en-US"/>
          </a:p>
        </p:txBody>
      </p:sp>
    </p:spTree>
    <p:extLst>
      <p:ext uri="{BB962C8B-B14F-4D97-AF65-F5344CB8AC3E}">
        <p14:creationId xmlns:p14="http://schemas.microsoft.com/office/powerpoint/2010/main" val="3385997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 afbeelding: </a:t>
            </a:r>
            <a:r>
              <a:rPr lang="nl-NL" sz="1200" kern="1200" dirty="0" smtClean="0">
                <a:solidFill>
                  <a:schemeClr val="tx1"/>
                </a:solidFill>
                <a:latin typeface="+mn-lt"/>
                <a:ea typeface="+mn-ea"/>
                <a:cs typeface="+mn-cs"/>
              </a:rPr>
              <a:t> </a:t>
            </a:r>
            <a:r>
              <a:rPr lang="nl-NL" dirty="0" smtClean="0"/>
              <a:t>De Sterrennacht, Vincent</a:t>
            </a:r>
            <a:r>
              <a:rPr lang="nl-NL" baseline="0" dirty="0" smtClean="0"/>
              <a:t> van Gogh (1853 – 1890), Arles,</a:t>
            </a:r>
            <a:r>
              <a:rPr lang="nl-NL" dirty="0" smtClean="0"/>
              <a:t> 1889,</a:t>
            </a:r>
            <a:r>
              <a:rPr lang="nl-NL" baseline="0" dirty="0" smtClean="0"/>
              <a:t> </a:t>
            </a:r>
            <a:r>
              <a:rPr lang="en-US" sz="1200" b="0" i="0" kern="1200" dirty="0" smtClean="0">
                <a:solidFill>
                  <a:schemeClr val="tx1"/>
                </a:solidFill>
                <a:latin typeface="+mn-lt"/>
                <a:ea typeface="+mn-ea"/>
                <a:cs typeface="+mn-cs"/>
              </a:rPr>
              <a:t>MoMA The Museum of Modern Art </a:t>
            </a:r>
            <a:r>
              <a:rPr lang="en-US" sz="1200" b="1"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Google Arts &amp; Culture.</a:t>
            </a:r>
          </a:p>
          <a:p>
            <a:endParaRPr lang="nl-NL"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In</a:t>
            </a:r>
            <a:r>
              <a:rPr lang="nl-NL" sz="1200" kern="1200" baseline="0" dirty="0" smtClean="0">
                <a:solidFill>
                  <a:schemeClr val="tx1"/>
                </a:solidFill>
                <a:latin typeface="+mn-lt"/>
                <a:ea typeface="+mn-ea"/>
                <a:cs typeface="+mn-cs"/>
              </a:rPr>
              <a:t> een brief aan zijn broer Theo schreef hij:</a:t>
            </a:r>
            <a:endParaRPr lang="nl-NL"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"Waarom, vraag ik me af, zouden de stralende stippen in de lucht niet net zo makkelijk te bereiken zijn als de zwarte stippen op de kaart van Frankrijk? “</a:t>
            </a: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6</a:t>
            </a:fld>
            <a:endParaRPr lang="en-US"/>
          </a:p>
        </p:txBody>
      </p:sp>
    </p:spTree>
    <p:extLst>
      <p:ext uri="{BB962C8B-B14F-4D97-AF65-F5344CB8AC3E}">
        <p14:creationId xmlns:p14="http://schemas.microsoft.com/office/powerpoint/2010/main" val="807351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a:t>
            </a:r>
            <a:r>
              <a:rPr lang="nl-NL" baseline="0" dirty="0" smtClean="0"/>
              <a:t> De slaapkamer, Vincent van Gogh (1853 – 1890), Arles, </a:t>
            </a:r>
            <a:r>
              <a:rPr lang="nl-NL" dirty="0" smtClean="0"/>
              <a:t>1888, Van Gogh Museum,</a:t>
            </a:r>
            <a:r>
              <a:rPr lang="nl-NL" baseline="0" dirty="0" smtClean="0"/>
              <a:t> Amsterdam (Vincent van Gogh Stichting).</a:t>
            </a:r>
          </a:p>
          <a:p>
            <a:endParaRPr lang="nl-NL" dirty="0" smtClean="0"/>
          </a:p>
          <a:p>
            <a:r>
              <a:rPr lang="nl-NL" dirty="0" smtClean="0"/>
              <a:t>De slaapkamer</a:t>
            </a:r>
            <a:r>
              <a:rPr lang="nl-NL" baseline="0" dirty="0" smtClean="0"/>
              <a:t> van Vincent in het Gele Huis waar hij woonde en werkte in Arles in Frankrijk. </a:t>
            </a:r>
          </a:p>
          <a:p>
            <a:endParaRPr lang="nl-NL" dirty="0" smtClean="0"/>
          </a:p>
          <a:p>
            <a:r>
              <a:rPr lang="nl-NL" dirty="0" smtClean="0"/>
              <a:t>Vincent</a:t>
            </a:r>
            <a:r>
              <a:rPr lang="nl-NL" baseline="0" dirty="0" smtClean="0"/>
              <a:t> was tevreden over dit schilderij. </a:t>
            </a:r>
          </a:p>
          <a:p>
            <a:r>
              <a:rPr lang="nl-NL" baseline="0" dirty="0" smtClean="0"/>
              <a:t>Toen hij na zijn ziekte terugkwam en zijn schilderijen weer bekeek, vond hij dit schilderij van zijn slaapkamer het beste gelukt.</a:t>
            </a:r>
          </a:p>
          <a:p>
            <a:endParaRPr lang="nl-NL" baseline="0" dirty="0" smtClean="0"/>
          </a:p>
          <a:p>
            <a:r>
              <a:rPr lang="nl-NL" baseline="0" dirty="0" smtClean="0"/>
              <a:t>Wat vind jij?</a:t>
            </a:r>
          </a:p>
          <a:p>
            <a:endParaRPr lang="nl-NL" dirty="0" smtClean="0"/>
          </a:p>
          <a:p>
            <a:r>
              <a:rPr lang="nl-NL" dirty="0" smtClean="0"/>
              <a:t>Wat zie jij in zijn kamer? </a:t>
            </a:r>
          </a:p>
          <a:p>
            <a:r>
              <a:rPr lang="nl-NL" dirty="0" smtClean="0"/>
              <a:t>Zie jij het hoedje van de schilder?</a:t>
            </a: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7</a:t>
            </a:fld>
            <a:endParaRPr lang="en-US"/>
          </a:p>
        </p:txBody>
      </p:sp>
    </p:spTree>
    <p:extLst>
      <p:ext uri="{BB962C8B-B14F-4D97-AF65-F5344CB8AC3E}">
        <p14:creationId xmlns:p14="http://schemas.microsoft.com/office/powerpoint/2010/main" val="524193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Weg met knotwilgen</a:t>
            </a:r>
            <a:r>
              <a:rPr lang="nl-NL" baseline="0" dirty="0" smtClean="0"/>
              <a:t> en man met bezem, Vincent van Gogh (1853 – 1890), Etten,1881, </a:t>
            </a:r>
            <a:r>
              <a:rPr lang="nl-NL" dirty="0" smtClean="0"/>
              <a:t>The </a:t>
            </a:r>
            <a:r>
              <a:rPr lang="nl-NL" dirty="0" err="1" smtClean="0"/>
              <a:t>Metropolitan</a:t>
            </a:r>
            <a:r>
              <a:rPr lang="nl-NL" baseline="0" dirty="0" smtClean="0"/>
              <a:t> Museum of Art, New York, uit boek Van Gogh &amp; Brabant, pag. 44.</a:t>
            </a: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r>
              <a:rPr lang="nl-NL" dirty="0" smtClean="0"/>
              <a:t>Hij tekent veel</a:t>
            </a:r>
            <a:r>
              <a:rPr lang="nl-NL" baseline="0" dirty="0" smtClean="0"/>
              <a:t> landschappen, bomenlaantjes en natuur. </a:t>
            </a:r>
          </a:p>
          <a:p>
            <a:r>
              <a:rPr lang="nl-NL" dirty="0" smtClean="0"/>
              <a:t>Het </a:t>
            </a:r>
            <a:r>
              <a:rPr lang="nl-NL" dirty="0" err="1" smtClean="0"/>
              <a:t>Leurse</a:t>
            </a:r>
            <a:r>
              <a:rPr lang="nl-NL" baseline="0" dirty="0" smtClean="0"/>
              <a:t> laantje in Etten met knotwilden hangt nu in een museum in New York. </a:t>
            </a: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8</a:t>
            </a:fld>
            <a:endParaRPr lang="en-US"/>
          </a:p>
        </p:txBody>
      </p:sp>
    </p:spTree>
    <p:extLst>
      <p:ext uri="{BB962C8B-B14F-4D97-AF65-F5344CB8AC3E}">
        <p14:creationId xmlns:p14="http://schemas.microsoft.com/office/powerpoint/2010/main" val="2589018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uitsnede uit</a:t>
            </a:r>
            <a:r>
              <a:rPr lang="nl-NL" baseline="0" dirty="0" smtClean="0"/>
              <a:t> </a:t>
            </a:r>
            <a:r>
              <a:rPr lang="nl-NL" sz="1200" kern="1200" baseline="0" dirty="0" smtClean="0">
                <a:solidFill>
                  <a:schemeClr val="tx1"/>
                </a:solidFill>
                <a:effectLst/>
                <a:latin typeface="+mn-lt"/>
                <a:ea typeface="+mn-ea"/>
                <a:cs typeface="+mn-cs"/>
              </a:rPr>
              <a:t>g</a:t>
            </a:r>
            <a:r>
              <a:rPr lang="nl-NL" sz="1200" kern="1200" dirty="0" smtClean="0">
                <a:solidFill>
                  <a:schemeClr val="tx1"/>
                </a:solidFill>
                <a:effectLst/>
                <a:latin typeface="+mn-lt"/>
                <a:ea typeface="+mn-ea"/>
                <a:cs typeface="+mn-cs"/>
              </a:rPr>
              <a:t>roepsfoto van HBS Willem II, docenten en leerlingen van de HBS Willem II, 1866 of 1867. Archief HBS Willem II Tilburg.</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r>
              <a:rPr lang="nl-NL" dirty="0" smtClean="0"/>
              <a:t>Vincent is geboren en getogen in Brabant.</a:t>
            </a:r>
          </a:p>
          <a:p>
            <a:r>
              <a:rPr lang="nl-NL" dirty="0" smtClean="0"/>
              <a:t>Hij</a:t>
            </a:r>
            <a:r>
              <a:rPr lang="nl-NL" baseline="0" dirty="0" smtClean="0"/>
              <a:t> is in Zundert geboren op 30 maart 1853. </a:t>
            </a:r>
          </a:p>
          <a:p>
            <a:r>
              <a:rPr lang="nl-NL" baseline="0" dirty="0" smtClean="0"/>
              <a:t>Hij groeide op, speelde graag in de tuin en ging naar school.</a:t>
            </a:r>
          </a:p>
          <a:p>
            <a:endParaRPr lang="nl-NL" baseline="0" dirty="0" smtClean="0"/>
          </a:p>
          <a:p>
            <a:r>
              <a:rPr lang="nl-NL" baseline="0" dirty="0" smtClean="0"/>
              <a:t>De Brabantse familie van Gogh bestond uit zijn moeder Anna, zijn vader Theodorus, zijn drie zussen Anna, Lies en Wil en twee broers Theo en Cor.</a:t>
            </a:r>
          </a:p>
          <a:p>
            <a:r>
              <a:rPr lang="nl-NL" baseline="0" dirty="0" smtClean="0"/>
              <a:t>Ze waren thuis met z’n achten. </a:t>
            </a:r>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9</a:t>
            </a:fld>
            <a:endParaRPr lang="en-US"/>
          </a:p>
        </p:txBody>
      </p:sp>
    </p:spTree>
    <p:extLst>
      <p:ext uri="{BB962C8B-B14F-4D97-AF65-F5344CB8AC3E}">
        <p14:creationId xmlns:p14="http://schemas.microsoft.com/office/powerpoint/2010/main" val="409739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Feest bij dorpsschool</a:t>
            </a:r>
            <a:r>
              <a:rPr lang="nl-NL" baseline="0" dirty="0" smtClean="0"/>
              <a:t> in Zundert, </a:t>
            </a:r>
            <a:r>
              <a:rPr lang="nl-NL" dirty="0" smtClean="0"/>
              <a:t>uit boek</a:t>
            </a:r>
            <a:r>
              <a:rPr lang="nl-NL" baseline="0" dirty="0" smtClean="0"/>
              <a:t> ‘’</a:t>
            </a:r>
            <a:r>
              <a:rPr lang="nl-NL" dirty="0" smtClean="0"/>
              <a:t>Van Gogh &amp; Brabant’,</a:t>
            </a:r>
            <a:r>
              <a:rPr lang="nl-NL" baseline="0" dirty="0" smtClean="0"/>
              <a:t> pag. 21.</a:t>
            </a:r>
            <a:endParaRPr lang="nl-NL" dirty="0" smtClean="0"/>
          </a:p>
          <a:p>
            <a:endParaRPr lang="nl-NL" dirty="0" smtClean="0"/>
          </a:p>
          <a:p>
            <a:r>
              <a:rPr lang="nl-NL" sz="1200" kern="1200" dirty="0" smtClean="0">
                <a:solidFill>
                  <a:schemeClr val="tx1"/>
                </a:solidFill>
                <a:latin typeface="+mn-lt"/>
                <a:ea typeface="+mn-ea"/>
                <a:cs typeface="+mn-cs"/>
              </a:rPr>
              <a:t>“Vincent volgde onderwijs aan de dorpsschool van Zundert, die vlakbij hun </a:t>
            </a:r>
            <a:r>
              <a:rPr lang="nl-NL" sz="1200" u="none" strike="noStrike" kern="1200" dirty="0" smtClean="0">
                <a:solidFill>
                  <a:schemeClr val="tx1"/>
                </a:solidFill>
                <a:latin typeface="+mn-lt"/>
                <a:ea typeface="+mn-ea"/>
                <a:cs typeface="+mn-cs"/>
              </a:rPr>
              <a:t>woonhuis</a:t>
            </a:r>
            <a:r>
              <a:rPr lang="nl-NL" sz="1200" kern="1200" dirty="0" smtClean="0">
                <a:solidFill>
                  <a:schemeClr val="tx1"/>
                </a:solidFill>
                <a:latin typeface="+mn-lt"/>
                <a:ea typeface="+mn-ea"/>
                <a:cs typeface="+mn-cs"/>
              </a:rPr>
              <a:t> lag. Omdat alleen de leerlingenlijsten van 1861 bewaard zijn gebleven, is slechts van dat jaar met zekerheid te zeggen dat Vincent er op school zat. Het zal een drukke boel geweest zijn, want alle leerlingen zaten in één klaslokaal bij elkaar en ‘s winters telde de school ca. 150 leerlingen. In de zomer was het rustiger omdat er dan werk op het land gedaan moest worden.</a:t>
            </a:r>
            <a:endParaRPr lang="nl-NL" dirty="0" smtClean="0"/>
          </a:p>
          <a:p>
            <a:r>
              <a:rPr lang="nl-NL" sz="1200" kern="1200" dirty="0" smtClean="0">
                <a:solidFill>
                  <a:schemeClr val="tx1"/>
                </a:solidFill>
                <a:latin typeface="+mn-lt"/>
                <a:ea typeface="+mn-ea"/>
                <a:cs typeface="+mn-cs"/>
              </a:rPr>
              <a:t>Of en waarom Vincent in 1861 van school ging, is niet duidelijk. Wellicht had het ermee te maken dat zijn ouders vonden dat Vincent te ruw werd door de omgang met alle arbeiderskinderen op de school.” </a:t>
            </a:r>
          </a:p>
          <a:p>
            <a:endParaRPr lang="nl-NL"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Bron: www.vang</a:t>
            </a:r>
            <a:r>
              <a:rPr lang="nl-NL" sz="1200" kern="1200" baseline="0" dirty="0" smtClean="0">
                <a:solidFill>
                  <a:schemeClr val="tx1"/>
                </a:solidFill>
                <a:latin typeface="+mn-lt"/>
                <a:ea typeface="+mn-ea"/>
                <a:cs typeface="+mn-cs"/>
              </a:rPr>
              <a:t>oghroute.nl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6B33792E-36E2-43C0-99E0-FECD26EBE86F}" type="slidenum">
              <a:rPr lang="en-US" smtClean="0"/>
              <a:t>10</a:t>
            </a:fld>
            <a:endParaRPr lang="en-US"/>
          </a:p>
        </p:txBody>
      </p:sp>
    </p:spTree>
    <p:extLst>
      <p:ext uri="{BB962C8B-B14F-4D97-AF65-F5344CB8AC3E}">
        <p14:creationId xmlns:p14="http://schemas.microsoft.com/office/powerpoint/2010/main" val="1540608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71C32236-0493-7A43-812A-D3454E64C395}" type="datetimeFigureOut">
              <a:rPr lang="nl-NL" smtClean="0"/>
              <a:pPr/>
              <a:t>28-8-2019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71C32236-0493-7A43-812A-D3454E64C395}" type="datetimeFigureOut">
              <a:rPr lang="nl-NL" smtClean="0"/>
              <a:pPr/>
              <a:t>28-8-2019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71C32236-0493-7A43-812A-D3454E64C395}" type="datetimeFigureOut">
              <a:rPr lang="nl-NL" smtClean="0"/>
              <a:pPr/>
              <a:t>28-8-2019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1C32236-0493-7A43-812A-D3454E64C395}" type="datetimeFigureOut">
              <a:rPr lang="nl-NL" smtClean="0"/>
              <a:pPr/>
              <a:t>28-8-2019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71C32236-0493-7A43-812A-D3454E64C395}" type="datetimeFigureOut">
              <a:rPr lang="nl-NL" smtClean="0"/>
              <a:pPr/>
              <a:t>28-8-2019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71C32236-0493-7A43-812A-D3454E64C395}" type="datetimeFigureOut">
              <a:rPr lang="nl-NL" smtClean="0"/>
              <a:pPr/>
              <a:t>28-8-2019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B74267-ADCF-EC4A-B05E-AF78CC6A5477}"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r>
              <a:rPr lang="nl-NL" dirty="0" smtClean="0"/>
              <a:t>Kind van Brabant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039341" y="1600200"/>
            <a:ext cx="7065318" cy="4525963"/>
          </a:xfrm>
          <a:prstGeom prst="rect">
            <a:avLst/>
          </a:prstGeom>
        </p:spPr>
      </p:pic>
    </p:spTree>
    <p:extLst>
      <p:ext uri="{BB962C8B-B14F-4D97-AF65-F5344CB8AC3E}">
        <p14:creationId xmlns:p14="http://schemas.microsoft.com/office/powerpoint/2010/main" val="2344797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r>
              <a:rPr lang="nl-NL" dirty="0" smtClean="0"/>
              <a:t>Heimwee naar Brabant</a:t>
            </a:r>
            <a:endParaRPr lang="nl-NL" dirty="0"/>
          </a:p>
        </p:txBody>
      </p:sp>
      <p:pic>
        <p:nvPicPr>
          <p:cNvPr id="5" name="Tijdelijke aanduiding voor inhoud 4"/>
          <p:cNvPicPr>
            <a:picLocks noGrp="1" noChangeAspect="1"/>
          </p:cNvPicPr>
          <p:nvPr>
            <p:ph idx="1"/>
          </p:nvPr>
        </p:nvPicPr>
        <p:blipFill>
          <a:blip r:embed="rId4"/>
          <a:stretch>
            <a:fillRect/>
          </a:stretch>
        </p:blipFill>
        <p:spPr>
          <a:xfrm>
            <a:off x="1683250" y="1600200"/>
            <a:ext cx="5777499" cy="4525963"/>
          </a:xfrm>
          <a:prstGeom prst="rect">
            <a:avLst/>
          </a:prstGeom>
        </p:spPr>
      </p:pic>
    </p:spTree>
    <p:extLst>
      <p:ext uri="{BB962C8B-B14F-4D97-AF65-F5344CB8AC3E}">
        <p14:creationId xmlns:p14="http://schemas.microsoft.com/office/powerpoint/2010/main" val="2684379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pPr marL="0" indent="0" algn="ctr">
              <a:buNone/>
            </a:pPr>
            <a:endParaRPr lang="nl-NL" dirty="0" smtClean="0"/>
          </a:p>
          <a:p>
            <a:pPr marL="0" indent="0" algn="ctr">
              <a:buNone/>
            </a:pPr>
            <a:endParaRPr lang="nl-NL" dirty="0"/>
          </a:p>
          <a:p>
            <a:pPr marL="0" indent="0" algn="ctr">
              <a:buNone/>
            </a:pPr>
            <a:r>
              <a:rPr lang="nl-NL" sz="3600" dirty="0" smtClean="0"/>
              <a:t>Afbeeldingen opdrachtkaarten</a:t>
            </a:r>
            <a:endParaRPr lang="nl-NL" sz="3600" dirty="0"/>
          </a:p>
        </p:txBody>
      </p:sp>
    </p:spTree>
    <p:extLst>
      <p:ext uri="{BB962C8B-B14F-4D97-AF65-F5344CB8AC3E}">
        <p14:creationId xmlns:p14="http://schemas.microsoft.com/office/powerpoint/2010/main" val="3071056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2846099" y="1133521"/>
            <a:ext cx="3451801" cy="4525963"/>
          </a:xfrm>
          <a:prstGeom prst="rect">
            <a:avLst/>
          </a:prstGeom>
        </p:spPr>
      </p:pic>
    </p:spTree>
    <p:extLst>
      <p:ext uri="{BB962C8B-B14F-4D97-AF65-F5344CB8AC3E}">
        <p14:creationId xmlns:p14="http://schemas.microsoft.com/office/powerpoint/2010/main" val="31197032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5" name="Tijdelijke aanduiding voor inhoud 4"/>
          <p:cNvPicPr>
            <a:picLocks noGrp="1" noChangeAspect="1"/>
          </p:cNvPicPr>
          <p:nvPr>
            <p:ph idx="1"/>
          </p:nvPr>
        </p:nvPicPr>
        <p:blipFill>
          <a:blip r:embed="rId4"/>
          <a:stretch>
            <a:fillRect/>
          </a:stretch>
        </p:blipFill>
        <p:spPr>
          <a:xfrm>
            <a:off x="1552007" y="1452716"/>
            <a:ext cx="6039986" cy="4525963"/>
          </a:xfrm>
          <a:prstGeom prst="rect">
            <a:avLst/>
          </a:prstGeom>
        </p:spPr>
      </p:pic>
    </p:spTree>
    <p:extLst>
      <p:ext uri="{BB962C8B-B14F-4D97-AF65-F5344CB8AC3E}">
        <p14:creationId xmlns:p14="http://schemas.microsoft.com/office/powerpoint/2010/main" val="2633861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1751822" y="1260565"/>
            <a:ext cx="5640356" cy="4525963"/>
          </a:xfrm>
          <a:prstGeom prst="rect">
            <a:avLst/>
          </a:prstGeom>
        </p:spPr>
      </p:pic>
    </p:spTree>
    <p:extLst>
      <p:ext uri="{BB962C8B-B14F-4D97-AF65-F5344CB8AC3E}">
        <p14:creationId xmlns:p14="http://schemas.microsoft.com/office/powerpoint/2010/main" val="40592185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5" name="Tijdelijke aanduiding voor inhoud 4"/>
          <p:cNvPicPr>
            <a:picLocks noGrp="1" noChangeAspect="1"/>
          </p:cNvPicPr>
          <p:nvPr>
            <p:ph idx="1"/>
          </p:nvPr>
        </p:nvPicPr>
        <p:blipFill>
          <a:blip r:embed="rId4"/>
          <a:stretch>
            <a:fillRect/>
          </a:stretch>
        </p:blipFill>
        <p:spPr>
          <a:xfrm>
            <a:off x="2617027" y="1217023"/>
            <a:ext cx="3700942" cy="4525963"/>
          </a:xfrm>
          <a:prstGeom prst="rect">
            <a:avLst/>
          </a:prstGeom>
        </p:spPr>
      </p:pic>
    </p:spTree>
    <p:extLst>
      <p:ext uri="{BB962C8B-B14F-4D97-AF65-F5344CB8AC3E}">
        <p14:creationId xmlns:p14="http://schemas.microsoft.com/office/powerpoint/2010/main" val="1749647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7" name="Tijdelijke aanduiding voor inhoud 6"/>
          <p:cNvPicPr>
            <a:picLocks noGrp="1" noChangeAspect="1"/>
          </p:cNvPicPr>
          <p:nvPr>
            <p:ph idx="1"/>
          </p:nvPr>
        </p:nvPicPr>
        <p:blipFill>
          <a:blip r:embed="rId4"/>
          <a:stretch>
            <a:fillRect/>
          </a:stretch>
        </p:blipFill>
        <p:spPr>
          <a:xfrm>
            <a:off x="1390676" y="1338943"/>
            <a:ext cx="6362647" cy="4525963"/>
          </a:xfrm>
          <a:prstGeom prst="rect">
            <a:avLst/>
          </a:prstGeom>
        </p:spPr>
      </p:pic>
    </p:spTree>
    <p:extLst>
      <p:ext uri="{BB962C8B-B14F-4D97-AF65-F5344CB8AC3E}">
        <p14:creationId xmlns:p14="http://schemas.microsoft.com/office/powerpoint/2010/main" val="3411847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662216" y="1286691"/>
            <a:ext cx="7958903" cy="4525963"/>
          </a:xfrm>
          <a:prstGeom prst="rect">
            <a:avLst/>
          </a:prstGeom>
        </p:spPr>
      </p:pic>
    </p:spTree>
    <p:extLst>
      <p:ext uri="{BB962C8B-B14F-4D97-AF65-F5344CB8AC3E}">
        <p14:creationId xmlns:p14="http://schemas.microsoft.com/office/powerpoint/2010/main" val="2783701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5" name="Tijdelijke aanduiding voor inhoud 4"/>
          <p:cNvPicPr>
            <a:picLocks noGrp="1" noChangeAspect="1"/>
          </p:cNvPicPr>
          <p:nvPr>
            <p:ph idx="1"/>
          </p:nvPr>
        </p:nvPicPr>
        <p:blipFill>
          <a:blip r:embed="rId4"/>
          <a:stretch>
            <a:fillRect/>
          </a:stretch>
        </p:blipFill>
        <p:spPr>
          <a:xfrm>
            <a:off x="1279694" y="1391195"/>
            <a:ext cx="6584612" cy="4525963"/>
          </a:xfrm>
          <a:prstGeom prst="rect">
            <a:avLst/>
          </a:prstGeom>
        </p:spPr>
      </p:pic>
    </p:spTree>
    <p:extLst>
      <p:ext uri="{BB962C8B-B14F-4D97-AF65-F5344CB8AC3E}">
        <p14:creationId xmlns:p14="http://schemas.microsoft.com/office/powerpoint/2010/main" val="631807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r>
              <a:rPr lang="nl-NL" dirty="0" smtClean="0"/>
              <a:t>Wie is Vincent van Gogh?</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578604" y="1875713"/>
            <a:ext cx="5986791" cy="397493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1061408" y="1434737"/>
            <a:ext cx="7021183" cy="4525963"/>
          </a:xfrm>
          <a:prstGeom prst="rect">
            <a:avLst/>
          </a:prstGeom>
        </p:spPr>
      </p:pic>
    </p:spTree>
    <p:extLst>
      <p:ext uri="{BB962C8B-B14F-4D97-AF65-F5344CB8AC3E}">
        <p14:creationId xmlns:p14="http://schemas.microsoft.com/office/powerpoint/2010/main" val="3849013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5" name="Tijdelijke aanduiding voor inhoud 4"/>
          <p:cNvPicPr>
            <a:picLocks noGrp="1" noChangeAspect="1"/>
          </p:cNvPicPr>
          <p:nvPr>
            <p:ph idx="1"/>
          </p:nvPr>
        </p:nvPicPr>
        <p:blipFill>
          <a:blip r:embed="rId4"/>
          <a:stretch>
            <a:fillRect/>
          </a:stretch>
        </p:blipFill>
        <p:spPr>
          <a:xfrm>
            <a:off x="1699522" y="1373777"/>
            <a:ext cx="5744956" cy="4525963"/>
          </a:xfrm>
          <a:prstGeom prst="rect">
            <a:avLst/>
          </a:prstGeom>
        </p:spPr>
      </p:pic>
    </p:spTree>
    <p:extLst>
      <p:ext uri="{BB962C8B-B14F-4D97-AF65-F5344CB8AC3E}">
        <p14:creationId xmlns:p14="http://schemas.microsoft.com/office/powerpoint/2010/main" val="3876191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1174130" y="1417320"/>
            <a:ext cx="6795740" cy="4525963"/>
          </a:xfrm>
          <a:prstGeom prst="rect">
            <a:avLst/>
          </a:prstGeom>
        </p:spPr>
      </p:pic>
    </p:spTree>
    <p:extLst>
      <p:ext uri="{BB962C8B-B14F-4D97-AF65-F5344CB8AC3E}">
        <p14:creationId xmlns:p14="http://schemas.microsoft.com/office/powerpoint/2010/main" val="915876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5" name="Tijdelijke aanduiding voor inhoud 4"/>
          <p:cNvPicPr>
            <a:picLocks noGrp="1" noChangeAspect="1"/>
          </p:cNvPicPr>
          <p:nvPr>
            <p:ph idx="1"/>
          </p:nvPr>
        </p:nvPicPr>
        <p:blipFill>
          <a:blip r:embed="rId4"/>
          <a:stretch>
            <a:fillRect/>
          </a:stretch>
        </p:blipFill>
        <p:spPr>
          <a:xfrm>
            <a:off x="1628816" y="1417320"/>
            <a:ext cx="5886367" cy="4525963"/>
          </a:xfrm>
          <a:prstGeom prst="rect">
            <a:avLst/>
          </a:prstGeom>
        </p:spPr>
      </p:pic>
    </p:spTree>
    <p:extLst>
      <p:ext uri="{BB962C8B-B14F-4D97-AF65-F5344CB8AC3E}">
        <p14:creationId xmlns:p14="http://schemas.microsoft.com/office/powerpoint/2010/main" val="2960238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3007371" y="1042851"/>
            <a:ext cx="3129257" cy="4809309"/>
          </a:xfrm>
          <a:prstGeom prst="rect">
            <a:avLst/>
          </a:prstGeom>
        </p:spPr>
      </p:pic>
    </p:spTree>
    <p:extLst>
      <p:ext uri="{BB962C8B-B14F-4D97-AF65-F5344CB8AC3E}">
        <p14:creationId xmlns:p14="http://schemas.microsoft.com/office/powerpoint/2010/main" val="41064633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5" name="Tijdelijke aanduiding voor inhoud 4"/>
          <p:cNvPicPr>
            <a:picLocks noGrp="1" noChangeAspect="1"/>
          </p:cNvPicPr>
          <p:nvPr>
            <p:ph idx="1"/>
          </p:nvPr>
        </p:nvPicPr>
        <p:blipFill>
          <a:blip r:embed="rId4"/>
          <a:stretch>
            <a:fillRect/>
          </a:stretch>
        </p:blipFill>
        <p:spPr>
          <a:xfrm>
            <a:off x="2735538" y="1286692"/>
            <a:ext cx="3516170" cy="4525963"/>
          </a:xfrm>
          <a:prstGeom prst="rect">
            <a:avLst/>
          </a:prstGeom>
        </p:spPr>
      </p:pic>
    </p:spTree>
    <p:extLst>
      <p:ext uri="{BB962C8B-B14F-4D97-AF65-F5344CB8AC3E}">
        <p14:creationId xmlns:p14="http://schemas.microsoft.com/office/powerpoint/2010/main" val="12033731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1596683" y="1426029"/>
            <a:ext cx="5950633" cy="4525963"/>
          </a:xfrm>
          <a:prstGeom prst="rect">
            <a:avLst/>
          </a:prstGeom>
        </p:spPr>
      </p:pic>
    </p:spTree>
    <p:extLst>
      <p:ext uri="{BB962C8B-B14F-4D97-AF65-F5344CB8AC3E}">
        <p14:creationId xmlns:p14="http://schemas.microsoft.com/office/powerpoint/2010/main" val="13408614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5" name="Tijdelijke aanduiding voor inhoud 4"/>
          <p:cNvPicPr>
            <a:picLocks noGrp="1" noChangeAspect="1"/>
          </p:cNvPicPr>
          <p:nvPr>
            <p:ph idx="1"/>
          </p:nvPr>
        </p:nvPicPr>
        <p:blipFill>
          <a:blip r:embed="rId4"/>
          <a:stretch>
            <a:fillRect/>
          </a:stretch>
        </p:blipFill>
        <p:spPr>
          <a:xfrm>
            <a:off x="2671096" y="1443446"/>
            <a:ext cx="3801808" cy="4525963"/>
          </a:xfrm>
          <a:prstGeom prst="rect">
            <a:avLst/>
          </a:prstGeom>
        </p:spPr>
      </p:pic>
    </p:spTree>
    <p:extLst>
      <p:ext uri="{BB962C8B-B14F-4D97-AF65-F5344CB8AC3E}">
        <p14:creationId xmlns:p14="http://schemas.microsoft.com/office/powerpoint/2010/main" val="3657988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5" name="Tijdelijke aanduiding voor inhoud 4"/>
          <p:cNvPicPr>
            <a:picLocks noGrp="1" noChangeAspect="1"/>
          </p:cNvPicPr>
          <p:nvPr>
            <p:ph idx="1"/>
          </p:nvPr>
        </p:nvPicPr>
        <p:blipFill>
          <a:blip r:embed="rId4"/>
          <a:stretch>
            <a:fillRect/>
          </a:stretch>
        </p:blipFill>
        <p:spPr>
          <a:xfrm>
            <a:off x="1161750" y="1060269"/>
            <a:ext cx="6820500" cy="4525963"/>
          </a:xfrm>
          <a:prstGeom prst="rect">
            <a:avLst/>
          </a:prstGeom>
        </p:spPr>
      </p:pic>
    </p:spTree>
    <p:extLst>
      <p:ext uri="{BB962C8B-B14F-4D97-AF65-F5344CB8AC3E}">
        <p14:creationId xmlns:p14="http://schemas.microsoft.com/office/powerpoint/2010/main" val="3419938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1011207" y="1391195"/>
            <a:ext cx="7295757" cy="4525963"/>
          </a:xfrm>
          <a:prstGeom prst="rect">
            <a:avLst/>
          </a:prstGeom>
        </p:spPr>
      </p:pic>
    </p:spTree>
    <p:extLst>
      <p:ext uri="{BB962C8B-B14F-4D97-AF65-F5344CB8AC3E}">
        <p14:creationId xmlns:p14="http://schemas.microsoft.com/office/powerpoint/2010/main" val="2133944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endParaRPr lang="nl-NL" dirty="0"/>
          </a:p>
        </p:txBody>
      </p:sp>
      <p:pic>
        <p:nvPicPr>
          <p:cNvPr id="5" name="Tijdelijke aanduiding voor inhoud 4"/>
          <p:cNvPicPr>
            <a:picLocks noGrp="1" noChangeAspect="1"/>
          </p:cNvPicPr>
          <p:nvPr>
            <p:ph idx="1"/>
          </p:nvPr>
        </p:nvPicPr>
        <p:blipFill>
          <a:blip r:embed="rId4"/>
          <a:stretch>
            <a:fillRect/>
          </a:stretch>
        </p:blipFill>
        <p:spPr>
          <a:xfrm>
            <a:off x="1708792" y="1347651"/>
            <a:ext cx="5726415" cy="4525963"/>
          </a:xfrm>
          <a:prstGeom prst="rect">
            <a:avLst/>
          </a:prstGeom>
        </p:spPr>
      </p:pic>
    </p:spTree>
    <p:extLst>
      <p:ext uri="{BB962C8B-B14F-4D97-AF65-F5344CB8AC3E}">
        <p14:creationId xmlns:p14="http://schemas.microsoft.com/office/powerpoint/2010/main" val="2484044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r>
              <a:rPr lang="nl-NL" dirty="0" smtClean="0"/>
              <a:t>Wist je dat?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322967" y="1434737"/>
            <a:ext cx="6846408" cy="4525963"/>
          </a:xfrm>
          <a:prstGeom prst="rect">
            <a:avLst/>
          </a:prstGeom>
        </p:spPr>
      </p:pic>
    </p:spTree>
    <p:extLst>
      <p:ext uri="{BB962C8B-B14F-4D97-AF65-F5344CB8AC3E}">
        <p14:creationId xmlns:p14="http://schemas.microsoft.com/office/powerpoint/2010/main" val="2192133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r>
              <a:rPr lang="nl-NL" dirty="0" smtClean="0"/>
              <a:t>Wist je dat?</a:t>
            </a:r>
            <a:endParaRPr lang="nl-NL" dirty="0"/>
          </a:p>
        </p:txBody>
      </p:sp>
      <p:pic>
        <p:nvPicPr>
          <p:cNvPr id="5" name="Tijdelijke aanduiding voor inhoud 4"/>
          <p:cNvPicPr>
            <a:picLocks noGrp="1" noChangeAspect="1"/>
          </p:cNvPicPr>
          <p:nvPr>
            <p:ph idx="1"/>
          </p:nvPr>
        </p:nvPicPr>
        <p:blipFill>
          <a:blip r:embed="rId4"/>
          <a:stretch>
            <a:fillRect/>
          </a:stretch>
        </p:blipFill>
        <p:spPr>
          <a:xfrm>
            <a:off x="1265325" y="1469572"/>
            <a:ext cx="6822356" cy="4525963"/>
          </a:xfrm>
          <a:prstGeom prst="rect">
            <a:avLst/>
          </a:prstGeom>
        </p:spPr>
      </p:pic>
    </p:spTree>
    <p:extLst>
      <p:ext uri="{BB962C8B-B14F-4D97-AF65-F5344CB8AC3E}">
        <p14:creationId xmlns:p14="http://schemas.microsoft.com/office/powerpoint/2010/main" val="10568117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r>
              <a:rPr lang="nl-NL" dirty="0" smtClean="0"/>
              <a:t>Wist je dat?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176233" y="1647093"/>
            <a:ext cx="6791533" cy="4432176"/>
          </a:xfrm>
          <a:prstGeom prst="rect">
            <a:avLst/>
          </a:prstGeom>
        </p:spPr>
      </p:pic>
    </p:spTree>
    <p:extLst>
      <p:ext uri="{BB962C8B-B14F-4D97-AF65-F5344CB8AC3E}">
        <p14:creationId xmlns:p14="http://schemas.microsoft.com/office/powerpoint/2010/main" val="1168093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62021"/>
            <a:ext cx="8229600" cy="1143000"/>
          </a:xfrm>
        </p:spPr>
        <p:txBody>
          <a:bodyPr/>
          <a:lstStyle/>
          <a:p>
            <a:r>
              <a:rPr lang="nl-NL" dirty="0" smtClean="0"/>
              <a:t>Kind van Brabant</a:t>
            </a:r>
            <a:endParaRPr lang="nl-NL" dirty="0"/>
          </a:p>
        </p:txBody>
      </p:sp>
      <p:pic>
        <p:nvPicPr>
          <p:cNvPr id="5" name="Tijdelijke aanduiding voor inhoud 4"/>
          <p:cNvPicPr>
            <a:picLocks noGrp="1" noChangeAspect="1"/>
          </p:cNvPicPr>
          <p:nvPr>
            <p:ph idx="1"/>
          </p:nvPr>
        </p:nvPicPr>
        <p:blipFill>
          <a:blip r:embed="rId4"/>
          <a:stretch>
            <a:fillRect/>
          </a:stretch>
        </p:blipFill>
        <p:spPr>
          <a:xfrm>
            <a:off x="3919946" y="1447030"/>
            <a:ext cx="1635033" cy="4525963"/>
          </a:xfrm>
          <a:prstGeom prst="rect">
            <a:avLst/>
          </a:prstGeom>
        </p:spPr>
      </p:pic>
    </p:spTree>
    <p:extLst>
      <p:ext uri="{BB962C8B-B14F-4D97-AF65-F5344CB8AC3E}">
        <p14:creationId xmlns:p14="http://schemas.microsoft.com/office/powerpoint/2010/main" val="1273281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1043</Words>
  <Application>Microsoft Office PowerPoint</Application>
  <PresentationFormat>Diavoorstelling (4:3)</PresentationFormat>
  <Paragraphs>115</Paragraphs>
  <Slides>27</Slides>
  <Notes>25</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27</vt:i4>
      </vt:variant>
    </vt:vector>
  </HeadingPairs>
  <TitlesOfParts>
    <vt:vector size="30" baseType="lpstr">
      <vt:lpstr>Arial</vt:lpstr>
      <vt:lpstr>Calibri</vt:lpstr>
      <vt:lpstr>Office-thema</vt:lpstr>
      <vt:lpstr>PowerPoint-presentatie</vt:lpstr>
      <vt:lpstr>Wie is Vincent van Gogh?</vt:lpstr>
      <vt:lpstr>PowerPoint-presentatie</vt:lpstr>
      <vt:lpstr>PowerPoint-presentatie</vt:lpstr>
      <vt:lpstr>PowerPoint-presentatie</vt:lpstr>
      <vt:lpstr>Wist je dat?</vt:lpstr>
      <vt:lpstr>Wist je dat?</vt:lpstr>
      <vt:lpstr>Wist je dat?</vt:lpstr>
      <vt:lpstr>Kind van Brabant</vt:lpstr>
      <vt:lpstr>Kind van Brabant</vt:lpstr>
      <vt:lpstr>Heimwee naar Brabant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Appeltje-S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Marga van den Heuvel</dc:creator>
  <cp:lastModifiedBy>Tera Uijtdewilligen</cp:lastModifiedBy>
  <cp:revision>11</cp:revision>
  <dcterms:created xsi:type="dcterms:W3CDTF">2019-08-14T14:14:22Z</dcterms:created>
  <dcterms:modified xsi:type="dcterms:W3CDTF">2019-08-28T12:39:29Z</dcterms:modified>
</cp:coreProperties>
</file>